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7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2/5/15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86C1E9-0B2E-7F40-A3B1-1A3C61AED6C7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08E68C-9CF7-B541-9946-306CA6920CC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0800"/>
            <a:ext cx="5164667" cy="508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399"/>
            <a:ext cx="7772400" cy="2506132"/>
          </a:xfrm>
        </p:spPr>
        <p:txBody>
          <a:bodyPr>
            <a:normAutofit/>
          </a:bodyPr>
          <a:lstStyle/>
          <a:p>
            <a:r>
              <a:rPr lang="en-US" dirty="0" smtClean="0"/>
              <a:t>Nematodes, Platyhelminthes, Annelids, Mollusks and Echinoderms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2844800"/>
            <a:ext cx="6062133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Marine animals with spiny skin surrounding an endoskeleton</a:t>
            </a:r>
          </a:p>
          <a:p>
            <a:r>
              <a:rPr lang="en-US" dirty="0" smtClean="0"/>
              <a:t>Tube feet are used for movement and suction</a:t>
            </a:r>
          </a:p>
          <a:p>
            <a:r>
              <a:rPr lang="en-US" dirty="0" smtClean="0"/>
              <a:t>Water vascular system</a:t>
            </a:r>
          </a:p>
          <a:p>
            <a:r>
              <a:rPr lang="en-US" dirty="0" smtClean="0"/>
              <a:t>Coelomates</a:t>
            </a:r>
          </a:p>
          <a:p>
            <a:r>
              <a:rPr lang="en-US" dirty="0" err="1" smtClean="0"/>
              <a:t>Deuterostomes</a:t>
            </a:r>
            <a:endParaRPr lang="en-US" dirty="0" smtClean="0"/>
          </a:p>
          <a:p>
            <a:r>
              <a:rPr lang="en-US" dirty="0" smtClean="0"/>
              <a:t>Adults exhibit 5 part symmetry</a:t>
            </a:r>
          </a:p>
          <a:p>
            <a:r>
              <a:rPr lang="en-US" dirty="0" smtClean="0"/>
              <a:t>7,000 Species</a:t>
            </a:r>
          </a:p>
          <a:p>
            <a:r>
              <a:rPr lang="en-US" dirty="0" smtClean="0"/>
              <a:t>Four Groups: </a:t>
            </a:r>
            <a:r>
              <a:rPr lang="en-US" dirty="0" err="1" smtClean="0"/>
              <a:t>Crinoidea</a:t>
            </a:r>
            <a:r>
              <a:rPr lang="en-US" dirty="0" smtClean="0"/>
              <a:t>, </a:t>
            </a:r>
            <a:r>
              <a:rPr lang="en-US" dirty="0" err="1" smtClean="0"/>
              <a:t>Asteroidea</a:t>
            </a:r>
            <a:r>
              <a:rPr lang="en-US" dirty="0" smtClean="0"/>
              <a:t>, </a:t>
            </a:r>
            <a:r>
              <a:rPr lang="en-US" dirty="0" err="1" smtClean="0"/>
              <a:t>Ehinoids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Holothuroidea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7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Filter feeders, </a:t>
            </a:r>
            <a:r>
              <a:rPr lang="en-US" dirty="0" err="1" smtClean="0"/>
              <a:t>detritivores</a:t>
            </a:r>
            <a:r>
              <a:rPr lang="en-US" dirty="0" smtClean="0"/>
              <a:t>, herbivores or carnivores</a:t>
            </a:r>
          </a:p>
          <a:p>
            <a:r>
              <a:rPr lang="en-US" dirty="0" smtClean="0"/>
              <a:t>Circulation through water vascular system</a:t>
            </a:r>
          </a:p>
          <a:p>
            <a:r>
              <a:rPr lang="en-US" dirty="0" smtClean="0"/>
              <a:t>Respiration through gas exchange at surface of tube feet or skin gills</a:t>
            </a:r>
          </a:p>
          <a:p>
            <a:r>
              <a:rPr lang="en-US" dirty="0" smtClean="0"/>
              <a:t>Excretion through tube feet or skin gills</a:t>
            </a:r>
          </a:p>
          <a:p>
            <a:r>
              <a:rPr lang="en-US" dirty="0" smtClean="0"/>
              <a:t>Response through nerve ring, can detect light, gravity and chemicals</a:t>
            </a:r>
          </a:p>
          <a:p>
            <a:r>
              <a:rPr lang="en-US" dirty="0" smtClean="0"/>
              <a:t>Movement by tube feet</a:t>
            </a:r>
          </a:p>
          <a:p>
            <a:r>
              <a:rPr lang="en-US" dirty="0" smtClean="0"/>
              <a:t>Reproduction through external fertilization larvae have bilateral symmetry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8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Crinoids and Sea Stars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13" b="14113"/>
          <a:stretch>
            <a:fillRect/>
          </a:stretch>
        </p:blipFill>
        <p:spPr>
          <a:xfrm>
            <a:off x="301752" y="1527048"/>
            <a:ext cx="6200648" cy="33336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03183"/>
            <a:ext cx="4873752" cy="34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Echinoids and Sea Cucumbers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7161" b="17161"/>
          <a:stretch>
            <a:fillRect/>
          </a:stretch>
        </p:blipFill>
        <p:spPr>
          <a:xfrm>
            <a:off x="301752" y="1527048"/>
            <a:ext cx="6251448" cy="3360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33" y="2858597"/>
            <a:ext cx="4247219" cy="3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0D0D"/>
                </a:solidFill>
              </a:rPr>
              <a:t>Nematodes (Roundworms)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Unsegmented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Worms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Tough Outer Cuticle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Protostomes and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Pseudocoelomates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15,000 Species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Many are parasites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Includes: Hookworms, Pinworms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Pineworm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6717" b="67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4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Platyhelminthes (Flatworms)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 worms with organ systems</a:t>
            </a:r>
          </a:p>
          <a:p>
            <a:r>
              <a:rPr lang="en-US" dirty="0" smtClean="0"/>
              <a:t>Bilateral Symmetry, Cephalization </a:t>
            </a:r>
          </a:p>
          <a:p>
            <a:r>
              <a:rPr lang="en-US" dirty="0" smtClean="0"/>
              <a:t>Acoelomates</a:t>
            </a:r>
          </a:p>
          <a:p>
            <a:r>
              <a:rPr lang="en-US" dirty="0" smtClean="0"/>
              <a:t>20,000 Species </a:t>
            </a:r>
          </a:p>
          <a:p>
            <a:r>
              <a:rPr lang="en-US" dirty="0" smtClean="0"/>
              <a:t>Three Groups: </a:t>
            </a:r>
            <a:r>
              <a:rPr lang="en-US" dirty="0" err="1" smtClean="0"/>
              <a:t>Trematoda</a:t>
            </a:r>
            <a:r>
              <a:rPr lang="en-US" dirty="0" smtClean="0"/>
              <a:t> (Flukes), </a:t>
            </a:r>
            <a:r>
              <a:rPr lang="en-US" dirty="0" err="1" smtClean="0"/>
              <a:t>Turbellaria</a:t>
            </a:r>
            <a:r>
              <a:rPr lang="en-US" dirty="0" smtClean="0"/>
              <a:t> and </a:t>
            </a:r>
            <a:r>
              <a:rPr lang="en-US" dirty="0" err="1" smtClean="0"/>
              <a:t>Cestoda</a:t>
            </a:r>
            <a:r>
              <a:rPr lang="en-US" dirty="0" smtClean="0"/>
              <a:t> (Tapeworms).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Flukes, </a:t>
            </a:r>
            <a:r>
              <a:rPr lang="en-US" dirty="0" err="1" smtClean="0"/>
              <a:t>Turbellarians</a:t>
            </a:r>
            <a:r>
              <a:rPr lang="en-US" dirty="0"/>
              <a:t> </a:t>
            </a:r>
            <a:r>
              <a:rPr lang="en-US" dirty="0" smtClean="0"/>
              <a:t>and Tapeworms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0212" r="10212"/>
          <a:stretch>
            <a:fillRect/>
          </a:stretch>
        </p:blipFill>
        <p:spPr>
          <a:xfrm>
            <a:off x="301752" y="1405467"/>
            <a:ext cx="4185581" cy="2847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40" y="1524000"/>
            <a:ext cx="3790715" cy="272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66" y="4253315"/>
            <a:ext cx="41317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4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Segmented worms whose segments have internal partitions.</a:t>
            </a:r>
          </a:p>
          <a:p>
            <a:r>
              <a:rPr lang="en-US" dirty="0" err="1" smtClean="0"/>
              <a:t>Coelmates</a:t>
            </a:r>
            <a:endParaRPr lang="en-US" dirty="0" smtClean="0"/>
          </a:p>
          <a:p>
            <a:r>
              <a:rPr lang="en-US" dirty="0" smtClean="0"/>
              <a:t>Protostomes</a:t>
            </a:r>
          </a:p>
          <a:p>
            <a:r>
              <a:rPr lang="en-US" dirty="0" smtClean="0"/>
              <a:t>15,000 Species</a:t>
            </a:r>
          </a:p>
          <a:p>
            <a:r>
              <a:rPr lang="en-US" dirty="0" smtClean="0"/>
              <a:t>Three Groups: </a:t>
            </a:r>
            <a:r>
              <a:rPr lang="en-US" dirty="0" err="1" smtClean="0"/>
              <a:t>Hirudinea</a:t>
            </a:r>
            <a:r>
              <a:rPr lang="en-US" dirty="0" smtClean="0"/>
              <a:t> (Leeches), </a:t>
            </a:r>
            <a:r>
              <a:rPr lang="en-US" dirty="0" err="1" smtClean="0"/>
              <a:t>Polychaeta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Oligochaeta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1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Leeches, </a:t>
            </a:r>
            <a:r>
              <a:rPr lang="en-US" dirty="0" err="1" smtClean="0"/>
              <a:t>Polychaetes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Oligochaetes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13" b="14113"/>
          <a:stretch>
            <a:fillRect/>
          </a:stretch>
        </p:blipFill>
        <p:spPr>
          <a:xfrm>
            <a:off x="301752" y="1527048"/>
            <a:ext cx="4625848" cy="2536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1574800"/>
            <a:ext cx="3718052" cy="24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33" y="4082628"/>
            <a:ext cx="3454399" cy="25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Soft bodies with a muscular foot</a:t>
            </a:r>
          </a:p>
          <a:p>
            <a:r>
              <a:rPr lang="en-US" dirty="0" smtClean="0"/>
              <a:t>Many posses a hard shell secreted from the mantle</a:t>
            </a:r>
          </a:p>
          <a:p>
            <a:r>
              <a:rPr lang="en-US" dirty="0" smtClean="0"/>
              <a:t>Coelomates</a:t>
            </a:r>
          </a:p>
          <a:p>
            <a:r>
              <a:rPr lang="en-US" dirty="0" smtClean="0"/>
              <a:t>Protostomes</a:t>
            </a:r>
          </a:p>
          <a:p>
            <a:r>
              <a:rPr lang="en-US" dirty="0" smtClean="0"/>
              <a:t>Bilateral Symmetry </a:t>
            </a:r>
          </a:p>
          <a:p>
            <a:r>
              <a:rPr lang="en-US" dirty="0" smtClean="0"/>
              <a:t>200,000 species</a:t>
            </a:r>
          </a:p>
          <a:p>
            <a:r>
              <a:rPr lang="en-US" dirty="0" smtClean="0"/>
              <a:t>Three Groups: </a:t>
            </a:r>
            <a:r>
              <a:rPr lang="en-US" dirty="0" err="1" smtClean="0"/>
              <a:t>Bivalvia</a:t>
            </a:r>
            <a:r>
              <a:rPr lang="en-US" dirty="0" smtClean="0"/>
              <a:t>, </a:t>
            </a:r>
            <a:r>
              <a:rPr lang="en-US" dirty="0" err="1" smtClean="0"/>
              <a:t>Gastropoda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C</a:t>
            </a:r>
            <a:r>
              <a:rPr lang="en-US" dirty="0" err="1" smtClean="0"/>
              <a:t>ephalopoda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Bivalves, Gastropods and Cephalopods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459" b="9459"/>
          <a:stretch>
            <a:fillRect/>
          </a:stretch>
        </p:blipFill>
        <p:spPr>
          <a:xfrm>
            <a:off x="301752" y="1527049"/>
            <a:ext cx="4718731" cy="2536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52" y="1422400"/>
            <a:ext cx="40386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33" y="3268133"/>
            <a:ext cx="5162328" cy="29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147</TotalTime>
  <Words>237</Words>
  <Application>Microsoft Macintosh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Nematodes, Platyhelminthes, Annelids, Mollusks and Echinoderms</vt:lpstr>
      <vt:lpstr>Nematodes (Roundworms)</vt:lpstr>
      <vt:lpstr>Pineworm</vt:lpstr>
      <vt:lpstr>Platyhelminthes (Flatworms)</vt:lpstr>
      <vt:lpstr>Flukes, Turbellarians and Tapeworms</vt:lpstr>
      <vt:lpstr>Annelids</vt:lpstr>
      <vt:lpstr>Leeches, Polychaetes and Oligochaetes</vt:lpstr>
      <vt:lpstr>Mollusks</vt:lpstr>
      <vt:lpstr>Bivalves, Gastropods and Cephalopods</vt:lpstr>
      <vt:lpstr>Echinoderms</vt:lpstr>
      <vt:lpstr>Echinoderms</vt:lpstr>
      <vt:lpstr>Crinoids and Sea Stars</vt:lpstr>
      <vt:lpstr>Echinoids and Sea Cucumbers</vt:lpstr>
    </vt:vector>
  </TitlesOfParts>
  <Company>mvhs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Nematodes, Platyhelminthes, Annelids, Mollusks and Echinoderms</dc:title>
  <dc:creator>cody medler</dc:creator>
  <cp:lastModifiedBy>cody medler</cp:lastModifiedBy>
  <cp:revision>6</cp:revision>
  <dcterms:created xsi:type="dcterms:W3CDTF">2015-02-05T19:16:33Z</dcterms:created>
  <dcterms:modified xsi:type="dcterms:W3CDTF">2015-02-05T21:44:17Z</dcterms:modified>
</cp:coreProperties>
</file>