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808239"/>
            <a:ext cx="7542212" cy="1501014"/>
          </a:xfrm>
        </p:spPr>
        <p:txBody>
          <a:bodyPr/>
          <a:lstStyle/>
          <a:p>
            <a:r>
              <a:rPr lang="en-US" dirty="0" smtClean="0"/>
              <a:t>Unit 1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Biology is the study of</a:t>
            </a:r>
          </a:p>
          <a:p>
            <a:r>
              <a:rPr lang="en-US" sz="2800" dirty="0" smtClean="0"/>
              <a:t>Life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6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carbon so effective at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make 4 covalent bonds!!!!</a:t>
            </a:r>
          </a:p>
          <a:p>
            <a:pPr marL="0" indent="0">
              <a:buNone/>
            </a:pPr>
            <a:r>
              <a:rPr lang="en-US" dirty="0" smtClean="0"/>
              <a:t>What does carbon make that so important?</a:t>
            </a:r>
          </a:p>
          <a:p>
            <a:pPr marL="0" indent="0">
              <a:buNone/>
            </a:pPr>
            <a:r>
              <a:rPr lang="en-US" dirty="0" smtClean="0"/>
              <a:t>Macromolecules (name them)</a:t>
            </a:r>
          </a:p>
          <a:p>
            <a:pPr marL="0" indent="0">
              <a:buNone/>
            </a:pPr>
            <a:r>
              <a:rPr lang="en-US" dirty="0" smtClean="0"/>
              <a:t>Carbohydrates- Sugar</a:t>
            </a:r>
          </a:p>
          <a:p>
            <a:pPr marL="0" indent="0">
              <a:buNone/>
            </a:pPr>
            <a:r>
              <a:rPr lang="en-US" dirty="0" smtClean="0"/>
              <a:t>Lipids- Fats, oils, waxes</a:t>
            </a:r>
          </a:p>
          <a:p>
            <a:pPr marL="0" indent="0">
              <a:buNone/>
            </a:pPr>
            <a:r>
              <a:rPr lang="en-US" dirty="0" smtClean="0"/>
              <a:t>Proteins: Muscles, catalysts</a:t>
            </a:r>
          </a:p>
          <a:p>
            <a:pPr marL="0" indent="0">
              <a:buNone/>
            </a:pPr>
            <a:r>
              <a:rPr lang="en-US" dirty="0" smtClean="0"/>
              <a:t>Nucleic Acids: DNA</a:t>
            </a:r>
          </a:p>
        </p:txBody>
      </p:sp>
    </p:spTree>
    <p:extLst>
      <p:ext uri="{BB962C8B-B14F-4D97-AF65-F5344CB8AC3E}">
        <p14:creationId xmlns:p14="http://schemas.microsoft.com/office/powerpoint/2010/main" val="50894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Prokaryotic Cell / Eukaryotic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Prokaryotic</a:t>
            </a:r>
          </a:p>
          <a:p>
            <a:r>
              <a:rPr lang="en-US" dirty="0" smtClean="0"/>
              <a:t>Small</a:t>
            </a:r>
          </a:p>
          <a:p>
            <a:r>
              <a:rPr lang="en-US" dirty="0" smtClean="0"/>
              <a:t>no membrane bound organelles</a:t>
            </a:r>
          </a:p>
          <a:p>
            <a:r>
              <a:rPr lang="en-US" dirty="0" smtClean="0"/>
              <a:t>Example: Bacteria</a:t>
            </a:r>
          </a:p>
          <a:p>
            <a:r>
              <a:rPr lang="en-US" dirty="0" smtClean="0"/>
              <a:t>Eukaryotic</a:t>
            </a:r>
          </a:p>
          <a:p>
            <a:r>
              <a:rPr lang="en-US" dirty="0" smtClean="0"/>
              <a:t>Complex</a:t>
            </a:r>
          </a:p>
          <a:p>
            <a:r>
              <a:rPr lang="en-US" dirty="0" smtClean="0"/>
              <a:t>Has membrane bound organelles</a:t>
            </a:r>
          </a:p>
          <a:p>
            <a:r>
              <a:rPr lang="en-US" dirty="0" smtClean="0"/>
              <a:t>Example: Everything else, plants, animals.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4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 major function of the plasma membrane?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Keeps the bad stuff out and the good stuff in.</a:t>
            </a:r>
          </a:p>
          <a:p>
            <a:pPr marL="0" indent="0">
              <a:buNone/>
            </a:pPr>
            <a:r>
              <a:rPr lang="en-US" dirty="0" smtClean="0"/>
              <a:t>Passive transport: Does not use energy to get stuff across the cell membrane.</a:t>
            </a:r>
          </a:p>
          <a:p>
            <a:pPr marL="0" indent="0">
              <a:buNone/>
            </a:pPr>
            <a:r>
              <a:rPr lang="en-US" dirty="0" smtClean="0"/>
              <a:t>Osmosis</a:t>
            </a:r>
          </a:p>
          <a:p>
            <a:pPr marL="0" indent="0">
              <a:buNone/>
            </a:pPr>
            <a:r>
              <a:rPr lang="en-US" dirty="0" smtClean="0"/>
              <a:t>Diffusion</a:t>
            </a:r>
          </a:p>
          <a:p>
            <a:pPr marL="0" indent="0">
              <a:buNone/>
            </a:pPr>
            <a:r>
              <a:rPr lang="en-US" dirty="0" smtClean="0"/>
              <a:t>Facilitated Diffusion</a:t>
            </a:r>
          </a:p>
          <a:p>
            <a:pPr marL="0" indent="0">
              <a:buNone/>
            </a:pPr>
            <a:r>
              <a:rPr lang="en-US" dirty="0" smtClean="0"/>
              <a:t>Active Transport: Uses energy to transport stuff across the cell membrane.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chemical reactions in a cell</a:t>
            </a:r>
          </a:p>
          <a:p>
            <a:r>
              <a:rPr lang="en-US" dirty="0" smtClean="0"/>
              <a:t>Not just how fast your body digests food.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2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energy from the sun is converted to chemical energy for use by the cell.</a:t>
            </a:r>
          </a:p>
          <a:p>
            <a:pPr marL="0" indent="0">
              <a:buNone/>
            </a:pPr>
            <a:r>
              <a:rPr lang="en-US" dirty="0" smtClean="0"/>
              <a:t>6Co</a:t>
            </a:r>
            <a:r>
              <a:rPr lang="en-US" baseline="-25000" dirty="0" smtClean="0"/>
              <a:t>2 </a:t>
            </a:r>
            <a:r>
              <a:rPr lang="en-US" dirty="0" smtClean="0"/>
              <a:t>+ 6H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/>
              </a:rPr>
              <a:t> C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H</a:t>
            </a:r>
            <a:r>
              <a:rPr lang="en-US" baseline="-25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O</a:t>
            </a:r>
            <a:r>
              <a:rPr lang="en-US" baseline="-25000" dirty="0" smtClean="0">
                <a:sym typeface="Wingdings"/>
              </a:rPr>
              <a:t>6 </a:t>
            </a:r>
            <a:r>
              <a:rPr lang="en-US" dirty="0" smtClean="0">
                <a:sym typeface="Wingdings"/>
              </a:rPr>
              <a:t>+ 6O</a:t>
            </a:r>
            <a:r>
              <a:rPr lang="en-US" baseline="-25000" dirty="0" smtClean="0">
                <a:sym typeface="Wingdings"/>
              </a:rPr>
              <a:t>2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C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H</a:t>
            </a:r>
            <a:r>
              <a:rPr lang="en-US" baseline="-25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O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 is Glucose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Glucose molecules are broken down to release energy for use by the cell.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6CO</a:t>
            </a:r>
            <a:r>
              <a:rPr lang="en-US" baseline="-25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+ 6H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5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Which of the following is NOT a characteristic of life?</a:t>
            </a:r>
          </a:p>
          <a:p>
            <a:pPr marL="0" indent="0">
              <a:buNone/>
            </a:pPr>
            <a:r>
              <a:rPr lang="en-US" dirty="0" smtClean="0"/>
              <a:t>	A. Reproduces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Requires Energy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Has a Heart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Develops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 Maintains Homeostasis</a:t>
            </a:r>
          </a:p>
          <a:p>
            <a:pPr marL="0" indent="0">
              <a:buNone/>
            </a:pPr>
            <a:r>
              <a:rPr lang="en-US" dirty="0" smtClean="0"/>
              <a:t>Answer: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6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An electron has which of the following charge?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Negative</a:t>
            </a:r>
          </a:p>
          <a:p>
            <a:pPr marL="457200" indent="-457200">
              <a:buAutoNum type="alphaUcPeriod"/>
            </a:pPr>
            <a:r>
              <a:rPr lang="en-US" dirty="0" smtClean="0"/>
              <a:t>Positive</a:t>
            </a:r>
          </a:p>
          <a:p>
            <a:pPr marL="457200" indent="-457200">
              <a:buAutoNum type="alphaUcPeriod"/>
            </a:pPr>
            <a:r>
              <a:rPr lang="en-US" dirty="0" smtClean="0"/>
              <a:t>Neutral</a:t>
            </a:r>
          </a:p>
          <a:p>
            <a:pPr marL="457200" indent="-457200">
              <a:buAutoNum type="alphaUcPeriod"/>
            </a:pPr>
            <a:r>
              <a:rPr lang="en-US" dirty="0" smtClean="0"/>
              <a:t>No Charge</a:t>
            </a:r>
          </a:p>
          <a:p>
            <a:pPr marL="0" indent="0">
              <a:buNone/>
            </a:pPr>
            <a:r>
              <a:rPr lang="en-US" dirty="0" smtClean="0"/>
              <a:t>Answer: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2400248"/>
          </a:xfrm>
        </p:spPr>
        <p:txBody>
          <a:bodyPr/>
          <a:lstStyle/>
          <a:p>
            <a:r>
              <a:rPr lang="en-US" dirty="0" smtClean="0"/>
              <a:t>3. Which of the following contains the six most </a:t>
            </a:r>
            <a:r>
              <a:rPr lang="en-US" dirty="0" err="1" smtClean="0"/>
              <a:t>abudent</a:t>
            </a:r>
            <a:r>
              <a:rPr lang="en-US" dirty="0" smtClean="0"/>
              <a:t> elements in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982785"/>
            <a:ext cx="7272339" cy="3143378"/>
          </a:xfrm>
        </p:spPr>
        <p:txBody>
          <a:bodyPr>
            <a:normAutofit fontScale="92500"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Carbon, Helium, Oxygen, Nitrogen, Phosphorus, Sulfur </a:t>
            </a:r>
          </a:p>
          <a:p>
            <a:pPr marL="457200" indent="-457200">
              <a:buAutoNum type="alphaUcPeriod"/>
            </a:pPr>
            <a:r>
              <a:rPr lang="en-US" dirty="0" smtClean="0"/>
              <a:t>Carbon, Hydrogen, Oxygen, Nitrogen, Phosphorus, Sulfur.</a:t>
            </a:r>
          </a:p>
          <a:p>
            <a:pPr marL="457200" indent="-457200">
              <a:buAutoNum type="alphaUcPeriod"/>
            </a:pPr>
            <a:r>
              <a:rPr lang="en-US" dirty="0" smtClean="0"/>
              <a:t>Carbon, Hydrogen, Oxygen, Magnesium, Phosphorus, Sulfur.</a:t>
            </a:r>
          </a:p>
          <a:p>
            <a:pPr marL="0" indent="0">
              <a:buNone/>
            </a:pPr>
            <a:r>
              <a:rPr lang="en-US" dirty="0" smtClean="0"/>
              <a:t>Answer: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0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Which of the following occurs in an Ionic Bond?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Sharing of electrons</a:t>
            </a:r>
          </a:p>
          <a:p>
            <a:pPr marL="457200" indent="-457200">
              <a:buAutoNum type="alphaUcPeriod"/>
            </a:pPr>
            <a:r>
              <a:rPr lang="en-US" dirty="0" smtClean="0"/>
              <a:t>Giving and Stealing of electrons</a:t>
            </a:r>
          </a:p>
          <a:p>
            <a:pPr marL="457200" indent="-457200">
              <a:buAutoNum type="alphaUcPeriod"/>
            </a:pPr>
            <a:r>
              <a:rPr lang="en-US" dirty="0" smtClean="0"/>
              <a:t>Attraction between polar molecules</a:t>
            </a:r>
          </a:p>
          <a:p>
            <a:pPr marL="457200" indent="-457200">
              <a:buAutoNum type="alphaUcPeriod"/>
            </a:pPr>
            <a:r>
              <a:rPr lang="en-US" dirty="0" smtClean="0"/>
              <a:t>Nothing at all</a:t>
            </a:r>
          </a:p>
          <a:p>
            <a:pPr marL="0" indent="0">
              <a:buNone/>
            </a:pPr>
            <a:r>
              <a:rPr lang="en-US" dirty="0" smtClean="0"/>
              <a:t>Answer: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6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Made of one or more cell</a:t>
            </a:r>
          </a:p>
          <a:p>
            <a:r>
              <a:rPr lang="en-US" dirty="0" smtClean="0"/>
              <a:t>Displays growth</a:t>
            </a:r>
          </a:p>
          <a:p>
            <a:r>
              <a:rPr lang="en-US" dirty="0" smtClean="0"/>
              <a:t>Develops</a:t>
            </a:r>
          </a:p>
          <a:p>
            <a:r>
              <a:rPr lang="en-US" dirty="0" smtClean="0"/>
              <a:t>Reproduces</a:t>
            </a:r>
          </a:p>
          <a:p>
            <a:r>
              <a:rPr lang="en-US" dirty="0" smtClean="0"/>
              <a:t>Responds to Stimuli</a:t>
            </a:r>
          </a:p>
          <a:p>
            <a:r>
              <a:rPr lang="en-US" dirty="0" smtClean="0"/>
              <a:t>Requires Energy</a:t>
            </a:r>
          </a:p>
          <a:p>
            <a:r>
              <a:rPr lang="en-US" dirty="0" smtClean="0"/>
              <a:t>Maintains Homeostasis</a:t>
            </a:r>
          </a:p>
          <a:p>
            <a:r>
              <a:rPr lang="en-US" dirty="0" smtClean="0"/>
              <a:t>Adaptation / evolve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5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In an exothermic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Energy is released</a:t>
            </a:r>
          </a:p>
          <a:p>
            <a:pPr marL="457200" indent="-457200">
              <a:buAutoNum type="alphaUcPeriod"/>
            </a:pPr>
            <a:r>
              <a:rPr lang="en-US" dirty="0" smtClean="0"/>
              <a:t>Energy is absorbed</a:t>
            </a:r>
          </a:p>
          <a:p>
            <a:pPr marL="457200" indent="-457200">
              <a:buAutoNum type="alphaUcPeriod"/>
            </a:pPr>
            <a:r>
              <a:rPr lang="en-US" dirty="0" smtClean="0"/>
              <a:t>Nothing happens</a:t>
            </a:r>
          </a:p>
          <a:p>
            <a:pPr marL="457200" indent="-457200">
              <a:buAutoNum type="alphaUcPeriod"/>
            </a:pPr>
            <a:r>
              <a:rPr lang="en-US" dirty="0" smtClean="0"/>
              <a:t>It feels cold</a:t>
            </a:r>
          </a:p>
          <a:p>
            <a:pPr marL="0" indent="0">
              <a:buNone/>
            </a:pPr>
            <a:r>
              <a:rPr lang="en-US" dirty="0" smtClean="0"/>
              <a:t>Answer: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1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803691"/>
          </a:xfrm>
        </p:spPr>
        <p:txBody>
          <a:bodyPr/>
          <a:lstStyle/>
          <a:p>
            <a:r>
              <a:rPr lang="en-US" dirty="0" smtClean="0"/>
              <a:t>6. A catalyst does which of the following to a chemical reaction?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405472"/>
            <a:ext cx="7272339" cy="3720691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Increases activation energy</a:t>
            </a:r>
          </a:p>
          <a:p>
            <a:pPr marL="457200" indent="-457200">
              <a:buAutoNum type="alphaUcPeriod"/>
            </a:pPr>
            <a:r>
              <a:rPr lang="en-US" dirty="0" smtClean="0"/>
              <a:t>Lowers activation energy</a:t>
            </a:r>
          </a:p>
          <a:p>
            <a:pPr marL="457200" indent="-457200">
              <a:buAutoNum type="alphaUcPeriod"/>
            </a:pPr>
            <a:r>
              <a:rPr lang="en-US" dirty="0" smtClean="0"/>
              <a:t>Does not affect reactions</a:t>
            </a:r>
          </a:p>
          <a:p>
            <a:pPr marL="457200" indent="-457200">
              <a:buAutoNum type="alphaUcPeriod"/>
            </a:pPr>
            <a:r>
              <a:rPr lang="en-US" dirty="0" smtClean="0"/>
              <a:t>Increases muscle mass in humans</a:t>
            </a:r>
          </a:p>
          <a:p>
            <a:pPr marL="0" indent="0">
              <a:buNone/>
            </a:pPr>
            <a:r>
              <a:rPr lang="en-US" dirty="0" smtClean="0"/>
              <a:t>Answer: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A liquid with a pH of 6.98 would be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Acidic</a:t>
            </a:r>
          </a:p>
          <a:p>
            <a:pPr marL="457200" indent="-457200">
              <a:buAutoNum type="alphaUcPeriod"/>
            </a:pPr>
            <a:r>
              <a:rPr lang="en-US" dirty="0" smtClean="0"/>
              <a:t>Basic</a:t>
            </a:r>
          </a:p>
          <a:p>
            <a:pPr marL="457200" indent="-457200">
              <a:buAutoNum type="alphaUcPeriod"/>
            </a:pPr>
            <a:r>
              <a:rPr lang="en-US" dirty="0" smtClean="0"/>
              <a:t>Neutral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Answer: Acidic</a:t>
            </a:r>
          </a:p>
        </p:txBody>
      </p:sp>
    </p:spTree>
    <p:extLst>
      <p:ext uri="{BB962C8B-B14F-4D97-AF65-F5344CB8AC3E}">
        <p14:creationId xmlns:p14="http://schemas.microsoft.com/office/powerpoint/2010/main" val="369470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649740"/>
          </a:xfrm>
        </p:spPr>
        <p:txBody>
          <a:bodyPr/>
          <a:lstStyle/>
          <a:p>
            <a:r>
              <a:rPr lang="en-US" dirty="0" smtClean="0"/>
              <a:t>8. Carbon is so effective at making organic molecules because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232277"/>
            <a:ext cx="7272339" cy="3893885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It makes 1 covalent bond</a:t>
            </a:r>
          </a:p>
          <a:p>
            <a:pPr marL="457200" indent="-457200">
              <a:buAutoNum type="alphaUcPeriod"/>
            </a:pPr>
            <a:r>
              <a:rPr lang="en-US" dirty="0" smtClean="0"/>
              <a:t>It makes 2 covalent bonds</a:t>
            </a:r>
          </a:p>
          <a:p>
            <a:pPr marL="457200" indent="-457200">
              <a:buAutoNum type="alphaUcPeriod"/>
            </a:pPr>
            <a:r>
              <a:rPr lang="en-US" dirty="0" smtClean="0"/>
              <a:t>It makes 4 covalent bonds</a:t>
            </a:r>
          </a:p>
          <a:p>
            <a:pPr marL="457200" indent="-457200">
              <a:buAutoNum type="alphaUcPeriod"/>
            </a:pPr>
            <a:r>
              <a:rPr lang="en-US" dirty="0" smtClean="0"/>
              <a:t>It makes 6 covalent bonds</a:t>
            </a:r>
          </a:p>
          <a:p>
            <a:pPr marL="0" indent="0">
              <a:buNone/>
            </a:pPr>
            <a:r>
              <a:rPr lang="en-US" dirty="0" smtClean="0"/>
              <a:t>Answer: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6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707472"/>
          </a:xfrm>
        </p:spPr>
        <p:txBody>
          <a:bodyPr/>
          <a:lstStyle/>
          <a:p>
            <a:r>
              <a:rPr lang="en-US" dirty="0" smtClean="0"/>
              <a:t>9. Which of the following is an example of a Carbohydrate?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309253"/>
            <a:ext cx="7272339" cy="381691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Sugars</a:t>
            </a:r>
          </a:p>
          <a:p>
            <a:pPr marL="457200" indent="-457200">
              <a:buAutoNum type="alphaUcPeriod"/>
            </a:pPr>
            <a:r>
              <a:rPr lang="en-US" dirty="0" smtClean="0"/>
              <a:t>Fats</a:t>
            </a:r>
          </a:p>
          <a:p>
            <a:pPr marL="457200" indent="-457200">
              <a:buAutoNum type="alphaUcPeriod"/>
            </a:pPr>
            <a:r>
              <a:rPr lang="en-US" dirty="0" smtClean="0"/>
              <a:t>Muscles</a:t>
            </a:r>
          </a:p>
          <a:p>
            <a:pPr marL="457200" indent="-457200">
              <a:buAutoNum type="alphaUcPeriod"/>
            </a:pPr>
            <a:r>
              <a:rPr lang="en-US" dirty="0" smtClean="0"/>
              <a:t>DNA</a:t>
            </a:r>
          </a:p>
          <a:p>
            <a:pPr marL="0" indent="0">
              <a:buNone/>
            </a:pPr>
            <a:r>
              <a:rPr lang="en-US" dirty="0" smtClean="0"/>
              <a:t>Answer: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8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Which of the following is an example of a lipid?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Sugars</a:t>
            </a:r>
          </a:p>
          <a:p>
            <a:pPr marL="457200" indent="-457200">
              <a:buAutoNum type="alphaUcPeriod"/>
            </a:pPr>
            <a:r>
              <a:rPr lang="en-US" dirty="0" smtClean="0"/>
              <a:t>Fats</a:t>
            </a:r>
          </a:p>
          <a:p>
            <a:pPr marL="457200" indent="-457200">
              <a:buAutoNum type="alphaUcPeriod"/>
            </a:pPr>
            <a:r>
              <a:rPr lang="en-US" dirty="0" smtClean="0"/>
              <a:t>Muscles</a:t>
            </a:r>
          </a:p>
          <a:p>
            <a:pPr marL="457200" indent="-457200">
              <a:buAutoNum type="alphaUcPeriod"/>
            </a:pPr>
            <a:r>
              <a:rPr lang="en-US" dirty="0" smtClean="0"/>
              <a:t>DNA</a:t>
            </a:r>
          </a:p>
          <a:p>
            <a:pPr marL="0" indent="0">
              <a:buNone/>
            </a:pPr>
            <a:r>
              <a:rPr lang="en-US" dirty="0" smtClean="0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23987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Uses energy</a:t>
            </a:r>
          </a:p>
          <a:p>
            <a:pPr marL="457200" indent="-457200">
              <a:buAutoNum type="alphaUcPeriod"/>
            </a:pPr>
            <a:r>
              <a:rPr lang="en-US" dirty="0" smtClean="0"/>
              <a:t>Does not use energy</a:t>
            </a:r>
          </a:p>
          <a:p>
            <a:pPr marL="457200" indent="-457200">
              <a:buAutoNum type="alphaUcPeriod"/>
            </a:pPr>
            <a:r>
              <a:rPr lang="en-US" dirty="0" smtClean="0"/>
              <a:t>Transports materials using a protein</a:t>
            </a:r>
          </a:p>
          <a:p>
            <a:pPr marL="457200" indent="-457200">
              <a:buAutoNum type="alphaUcPeriod"/>
            </a:pPr>
            <a:r>
              <a:rPr lang="en-US" dirty="0" smtClean="0"/>
              <a:t>Is something a lazy person does.</a:t>
            </a:r>
          </a:p>
          <a:p>
            <a:pPr marL="0" indent="0">
              <a:buNone/>
            </a:pPr>
            <a:r>
              <a:rPr lang="en-US" dirty="0" smtClean="0"/>
              <a:t>Answer: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9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649740"/>
          </a:xfrm>
        </p:spPr>
        <p:txBody>
          <a:bodyPr/>
          <a:lstStyle/>
          <a:p>
            <a:r>
              <a:rPr lang="en-US" dirty="0" smtClean="0"/>
              <a:t>12. All of the chemical reactions that take place in the cell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270765"/>
            <a:ext cx="7272339" cy="3855398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Reactants</a:t>
            </a:r>
          </a:p>
          <a:p>
            <a:pPr marL="457200" indent="-457200">
              <a:buAutoNum type="alphaUcPeriod"/>
            </a:pPr>
            <a:r>
              <a:rPr lang="en-US" dirty="0" smtClean="0"/>
              <a:t>Osmosis</a:t>
            </a:r>
          </a:p>
          <a:p>
            <a:pPr marL="457200" indent="-457200">
              <a:buAutoNum type="alphaUcPeriod"/>
            </a:pPr>
            <a:r>
              <a:rPr lang="en-US" dirty="0" smtClean="0"/>
              <a:t>Metabolism</a:t>
            </a:r>
          </a:p>
          <a:p>
            <a:pPr marL="457200" indent="-457200">
              <a:buAutoNum type="alphaUcPeriod"/>
            </a:pPr>
            <a:r>
              <a:rPr lang="en-US" dirty="0" smtClean="0"/>
              <a:t>Products</a:t>
            </a:r>
          </a:p>
          <a:p>
            <a:pPr marL="0" indent="0">
              <a:buNone/>
            </a:pPr>
            <a:r>
              <a:rPr lang="en-US" dirty="0" smtClean="0"/>
              <a:t>Answer: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6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2457979"/>
          </a:xfrm>
        </p:spPr>
        <p:txBody>
          <a:bodyPr/>
          <a:lstStyle/>
          <a:p>
            <a:r>
              <a:rPr lang="en-US" dirty="0" smtClean="0"/>
              <a:t>13. Which of the following takes light energy and converts it to chemical energy for use in the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886566"/>
            <a:ext cx="7272339" cy="3239597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Cellular Respiration</a:t>
            </a:r>
          </a:p>
          <a:p>
            <a:pPr marL="457200" indent="-457200">
              <a:buAutoNum type="alphaUcPeriod"/>
            </a:pPr>
            <a:r>
              <a:rPr lang="en-US" dirty="0" smtClean="0"/>
              <a:t>Photosynthesis</a:t>
            </a:r>
          </a:p>
          <a:p>
            <a:pPr marL="457200" indent="-457200">
              <a:buAutoNum type="alphaUcPeriod"/>
            </a:pPr>
            <a:r>
              <a:rPr lang="en-US" dirty="0" smtClean="0"/>
              <a:t>Metabolism</a:t>
            </a:r>
          </a:p>
          <a:p>
            <a:pPr marL="457200" indent="-457200">
              <a:buAutoNum type="alphaUcPeriod"/>
            </a:pPr>
            <a:r>
              <a:rPr lang="en-US" dirty="0" smtClean="0"/>
              <a:t>Metamorphosis</a:t>
            </a:r>
          </a:p>
          <a:p>
            <a:pPr marL="0" indent="0">
              <a:buNone/>
            </a:pPr>
            <a:r>
              <a:rPr lang="en-US" dirty="0" smtClean="0"/>
              <a:t>Answer: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0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880666"/>
          </a:xfrm>
        </p:spPr>
        <p:txBody>
          <a:bodyPr/>
          <a:lstStyle/>
          <a:p>
            <a:r>
              <a:rPr lang="en-US" dirty="0" smtClean="0"/>
              <a:t>14. Which of the following is a molecule or compound?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597910"/>
            <a:ext cx="7272339" cy="352825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C</a:t>
            </a:r>
          </a:p>
          <a:p>
            <a:pPr marL="457200" indent="-45720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457200" indent="-457200">
              <a:buAutoNum type="alphaUcPeriod"/>
            </a:pPr>
            <a:r>
              <a:rPr lang="en-US" dirty="0" smtClean="0"/>
              <a:t>P</a:t>
            </a:r>
          </a:p>
          <a:p>
            <a:pPr marL="457200" indent="-457200">
              <a:buAutoNum type="alphaUcPeriod"/>
            </a:pPr>
            <a:r>
              <a:rPr lang="en-US" dirty="0" smtClean="0"/>
              <a:t>Cu</a:t>
            </a:r>
          </a:p>
          <a:p>
            <a:pPr marL="0" indent="0">
              <a:buNone/>
            </a:pPr>
            <a:r>
              <a:rPr lang="en-US" dirty="0" smtClean="0"/>
              <a:t>Answer: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Protons (+)</a:t>
            </a:r>
          </a:p>
          <a:p>
            <a:r>
              <a:rPr lang="en-US" dirty="0" smtClean="0"/>
              <a:t>Neutrons (0)</a:t>
            </a:r>
          </a:p>
          <a:p>
            <a:r>
              <a:rPr lang="en-US" dirty="0" smtClean="0"/>
              <a:t>Electrons (-)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89" y="3567001"/>
            <a:ext cx="4960195" cy="3078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892" y="1224592"/>
            <a:ext cx="5189108" cy="43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The following chemical reaction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/>
              </a:rPr>
              <a:t> 6H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+ 6CO</a:t>
            </a:r>
            <a:r>
              <a:rPr lang="en-US" baseline="-25000" dirty="0" smtClean="0">
                <a:sym typeface="Wingdings"/>
              </a:rPr>
              <a:t>2</a:t>
            </a:r>
          </a:p>
          <a:p>
            <a:pPr marL="457200" indent="-457200">
              <a:buAutoNum type="alphaUcPeriod"/>
            </a:pPr>
            <a:r>
              <a:rPr lang="en-US" dirty="0" smtClean="0">
                <a:sym typeface="Wingdings"/>
              </a:rPr>
              <a:t>Cellular Respiration</a:t>
            </a:r>
          </a:p>
          <a:p>
            <a:pPr marL="457200" indent="-457200">
              <a:buAutoNum type="alphaUcPeriod"/>
            </a:pPr>
            <a:r>
              <a:rPr lang="en-US" dirty="0" smtClean="0">
                <a:sym typeface="Wingdings"/>
              </a:rPr>
              <a:t>Photosynthesis</a:t>
            </a:r>
          </a:p>
          <a:p>
            <a:pPr marL="457200" indent="-457200">
              <a:buAutoNum type="alphaUcPeriod"/>
            </a:pPr>
            <a:r>
              <a:rPr lang="en-US" dirty="0" smtClean="0">
                <a:sym typeface="Wingdings"/>
              </a:rPr>
              <a:t>Homeostasis</a:t>
            </a:r>
          </a:p>
          <a:p>
            <a:pPr marL="457200" indent="-457200">
              <a:buAutoNum type="alphaUcPeriod"/>
            </a:pPr>
            <a:r>
              <a:rPr lang="en-US" dirty="0" smtClean="0">
                <a:sym typeface="Wingdings"/>
              </a:rPr>
              <a:t>Metabolism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Answer: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4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Yes: Carbon, Hydrogen, Oxygen, Nitrogen, Phosphorus, Sulfur</a:t>
            </a:r>
          </a:p>
          <a:p>
            <a:r>
              <a:rPr lang="en-US" dirty="0" smtClean="0"/>
              <a:t>No: Water, Fire, Wind, Earth, Air</a:t>
            </a:r>
          </a:p>
          <a:p>
            <a:r>
              <a:rPr lang="en-US" smtClean="0"/>
              <a:t>Most abundant </a:t>
            </a:r>
            <a:r>
              <a:rPr lang="en-US" dirty="0" smtClean="0"/>
              <a:t>elements in living organism: CHONPS</a:t>
            </a:r>
          </a:p>
          <a:p>
            <a:pPr marL="0" indent="0">
              <a:buNone/>
            </a:pPr>
            <a:r>
              <a:rPr lang="en-US" dirty="0" smtClean="0"/>
              <a:t>What about a molecule or compound</a:t>
            </a:r>
          </a:p>
          <a:p>
            <a:pPr marL="0" indent="0">
              <a:buNone/>
            </a:pPr>
            <a:r>
              <a:rPr lang="en-US" dirty="0" smtClean="0"/>
              <a:t>More than one element or atom held together by a bond. Ex: H</a:t>
            </a:r>
            <a:r>
              <a:rPr lang="en-US" baseline="-25000" dirty="0" smtClean="0"/>
              <a:t>2</a:t>
            </a:r>
            <a:r>
              <a:rPr lang="en-US" dirty="0" smtClean="0"/>
              <a:t>O,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2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bonds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Covalent</a:t>
            </a:r>
          </a:p>
          <a:p>
            <a:r>
              <a:rPr lang="en-US" dirty="0" smtClean="0"/>
              <a:t>Sharing electrons</a:t>
            </a:r>
          </a:p>
          <a:p>
            <a:r>
              <a:rPr lang="en-US" dirty="0" smtClean="0"/>
              <a:t>Ionic</a:t>
            </a:r>
          </a:p>
          <a:p>
            <a:r>
              <a:rPr lang="en-US" dirty="0" smtClean="0"/>
              <a:t>Stealing or giving or electrons</a:t>
            </a:r>
          </a:p>
          <a:p>
            <a:r>
              <a:rPr lang="en-US" dirty="0" smtClean="0"/>
              <a:t>Hydrogen</a:t>
            </a:r>
          </a:p>
          <a:p>
            <a:r>
              <a:rPr lang="en-US" dirty="0" smtClean="0"/>
              <a:t>Slight attraction between polar molecules, like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9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water polar?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has a slightly positive side and slightly negative side, like the magnetic polls of the Earth. The positive side of water is attraction to the negative side of other water molecules.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17" y="3415392"/>
            <a:ext cx="5698700" cy="33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9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6H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+ 6CO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C</a:t>
            </a:r>
            <a:r>
              <a:rPr lang="en-US" sz="3200" baseline="-25000" dirty="0" smtClean="0">
                <a:sym typeface="Wingdings"/>
              </a:rPr>
              <a:t>6</a:t>
            </a: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12</a:t>
            </a:r>
            <a:r>
              <a:rPr lang="en-US" sz="3200" dirty="0" smtClean="0">
                <a:sym typeface="Wingdings"/>
              </a:rPr>
              <a:t>O</a:t>
            </a:r>
            <a:r>
              <a:rPr lang="en-US" sz="3200" baseline="-25000" dirty="0" smtClean="0">
                <a:sym typeface="Wingdings"/>
              </a:rPr>
              <a:t>6</a:t>
            </a:r>
            <a:r>
              <a:rPr lang="en-US" sz="3200" dirty="0" smtClean="0">
                <a:sym typeface="Wingdings"/>
              </a:rPr>
              <a:t> + 6 O</a:t>
            </a:r>
            <a:r>
              <a:rPr lang="en-US" sz="3200" baseline="-25000" dirty="0" smtClean="0">
                <a:sym typeface="Wingdings"/>
              </a:rPr>
              <a:t>2</a:t>
            </a:r>
          </a:p>
          <a:p>
            <a:pPr marL="0" indent="0">
              <a:buNone/>
            </a:pPr>
            <a:r>
              <a:rPr lang="en-US" sz="3200" baseline="-25000" dirty="0" smtClean="0">
                <a:sym typeface="Wingdings"/>
              </a:rPr>
              <a:t>Reactants	Direction	Products</a:t>
            </a:r>
          </a:p>
          <a:p>
            <a:pPr marL="0" indent="0">
              <a:buNone/>
            </a:pPr>
            <a:endParaRPr lang="en-US" sz="3200" baseline="-25000" dirty="0">
              <a:sym typeface="Wingdings"/>
            </a:endParaRPr>
          </a:p>
          <a:p>
            <a:pPr marL="0" indent="0">
              <a:buNone/>
            </a:pPr>
            <a:r>
              <a:rPr lang="en-US" sz="3200" dirty="0" smtClean="0">
                <a:sym typeface="Wingdings"/>
              </a:rPr>
              <a:t>What do reactions do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Rearrangement of  atoms.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Exothermic: Energy out, Feels Hot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Endothermic: Energy In, Feels Cold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855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catalyst?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Catalysts lower the </a:t>
            </a:r>
          </a:p>
          <a:p>
            <a:r>
              <a:rPr lang="en-US" dirty="0" smtClean="0"/>
              <a:t>Activation energy or required energy to start a reaction.</a:t>
            </a:r>
          </a:p>
          <a:p>
            <a:r>
              <a:rPr lang="en-US" dirty="0" smtClean="0"/>
              <a:t>Examples: Enzymes, Proteins, Hormones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9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944141"/>
            <a:ext cx="7272339" cy="1339009"/>
          </a:xfrm>
        </p:spPr>
        <p:txBody>
          <a:bodyPr/>
          <a:lstStyle/>
          <a:p>
            <a:r>
              <a:rPr lang="en-US" dirty="0" smtClean="0"/>
              <a:t>The pH Scale</a:t>
            </a:r>
            <a:br>
              <a:rPr lang="en-US" dirty="0" smtClean="0"/>
            </a:br>
            <a:r>
              <a:rPr lang="en-US" dirty="0" smtClean="0"/>
              <a:t>H+= Acids</a:t>
            </a:r>
            <a:br>
              <a:rPr lang="en-US" dirty="0" smtClean="0"/>
            </a:br>
            <a:r>
              <a:rPr lang="en-US" dirty="0" smtClean="0"/>
              <a:t>OH- = Bases / Alkaline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1151" b="-21151"/>
          <a:stretch>
            <a:fillRect/>
          </a:stretch>
        </p:blipFill>
        <p:spPr>
          <a:xfrm>
            <a:off x="1262187" y="2489664"/>
            <a:ext cx="7272338" cy="4233630"/>
          </a:xfrm>
        </p:spPr>
      </p:pic>
    </p:spTree>
    <p:extLst>
      <p:ext uri="{BB962C8B-B14F-4D97-AF65-F5344CB8AC3E}">
        <p14:creationId xmlns:p14="http://schemas.microsoft.com/office/powerpoint/2010/main" val="335357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69</TotalTime>
  <Words>794</Words>
  <Application>Microsoft Macintosh PowerPoint</Application>
  <PresentationFormat>On-screen Show (4:3)</PresentationFormat>
  <Paragraphs>170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Tradition</vt:lpstr>
      <vt:lpstr>Unit 1 Review</vt:lpstr>
      <vt:lpstr>Eight Characteristics of Life</vt:lpstr>
      <vt:lpstr>Parts of an Atom</vt:lpstr>
      <vt:lpstr>What is an element?</vt:lpstr>
      <vt:lpstr>How do the bonds work?</vt:lpstr>
      <vt:lpstr>What makes water polar?</vt:lpstr>
      <vt:lpstr>The Chemical Reaction</vt:lpstr>
      <vt:lpstr>What is a catalyst?</vt:lpstr>
      <vt:lpstr>The pH Scale H+= Acids OH- = Bases / Alkaline</vt:lpstr>
      <vt:lpstr>What makes carbon so effective at compounds</vt:lpstr>
      <vt:lpstr>What is a Prokaryotic Cell / Eukaryotic Cell?</vt:lpstr>
      <vt:lpstr>What is he major function of the plasma membrane?</vt:lpstr>
      <vt:lpstr>What is metabolism</vt:lpstr>
      <vt:lpstr>Photosynthesis</vt:lpstr>
      <vt:lpstr>Cellular Respiration</vt:lpstr>
      <vt:lpstr>The Quiz</vt:lpstr>
      <vt:lpstr>2. An electron has which of the following charge?</vt:lpstr>
      <vt:lpstr>3. Which of the following contains the six most abudent elements in animals</vt:lpstr>
      <vt:lpstr>4. Which of the following occurs in an Ionic Bond?</vt:lpstr>
      <vt:lpstr>5. In an exothermic reaction</vt:lpstr>
      <vt:lpstr>6. A catalyst does which of the following to a chemical reaction?</vt:lpstr>
      <vt:lpstr>7. A liquid with a pH of 6.98 would be considered</vt:lpstr>
      <vt:lpstr>8. Carbon is so effective at making organic molecules because</vt:lpstr>
      <vt:lpstr>9. Which of the following is an example of a Carbohydrate?</vt:lpstr>
      <vt:lpstr>10. Which of the following is an example of a lipid?</vt:lpstr>
      <vt:lpstr>11. Passive transport</vt:lpstr>
      <vt:lpstr>12. All of the chemical reactions that take place in the cell is called</vt:lpstr>
      <vt:lpstr>13. Which of the following takes light energy and converts it to chemical energy for use in the cell?</vt:lpstr>
      <vt:lpstr>14. Which of the following is a molecule or compound?</vt:lpstr>
      <vt:lpstr>15. The following chemical reaction is</vt:lpstr>
    </vt:vector>
  </TitlesOfParts>
  <Company>mvhs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Review</dc:title>
  <dc:creator>cody medler</dc:creator>
  <cp:lastModifiedBy>cody medler</cp:lastModifiedBy>
  <cp:revision>7</cp:revision>
  <dcterms:created xsi:type="dcterms:W3CDTF">2016-04-19T13:41:49Z</dcterms:created>
  <dcterms:modified xsi:type="dcterms:W3CDTF">2016-04-19T14:50:55Z</dcterms:modified>
</cp:coreProperties>
</file>